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  <p:sldMasterId id="2147484385" r:id="rId2"/>
  </p:sldMasterIdLst>
  <p:notesMasterIdLst>
    <p:notesMasterId r:id="rId14"/>
  </p:notesMasterIdLst>
  <p:handoutMasterIdLst>
    <p:handoutMasterId r:id="rId15"/>
  </p:handoutMasterIdLst>
  <p:sldIdLst>
    <p:sldId id="721" r:id="rId3"/>
    <p:sldId id="722" r:id="rId4"/>
    <p:sldId id="715" r:id="rId5"/>
    <p:sldId id="725" r:id="rId6"/>
    <p:sldId id="716" r:id="rId7"/>
    <p:sldId id="724" r:id="rId8"/>
    <p:sldId id="727" r:id="rId9"/>
    <p:sldId id="728" r:id="rId10"/>
    <p:sldId id="729" r:id="rId11"/>
    <p:sldId id="730" r:id="rId12"/>
    <p:sldId id="723" r:id="rId13"/>
  </p:sldIdLst>
  <p:sldSz cx="12195175" cy="6859588"/>
  <p:notesSz cx="993140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16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33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499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66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0834" algn="l" defTabSz="108833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5000" algn="l" defTabSz="108833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167" algn="l" defTabSz="108833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333" algn="l" defTabSz="1088333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5050"/>
    <a:srgbClr val="B45608"/>
    <a:srgbClr val="DA9710"/>
    <a:srgbClr val="FFFFCC"/>
    <a:srgbClr val="CC0000"/>
    <a:srgbClr val="99CCFF"/>
    <a:srgbClr val="A46DCD"/>
    <a:srgbClr val="FF7C80"/>
    <a:srgbClr val="FF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6" autoAdjust="0"/>
    <p:restoredTop sz="96947" autoAdjust="0"/>
  </p:normalViewPr>
  <p:slideViewPr>
    <p:cSldViewPr>
      <p:cViewPr varScale="1">
        <p:scale>
          <a:sx n="65" d="100"/>
          <a:sy n="65" d="100"/>
        </p:scale>
        <p:origin x="96" y="11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871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944" y="0"/>
            <a:ext cx="4303870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3871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944" y="6456218"/>
            <a:ext cx="4303870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3871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44" y="0"/>
            <a:ext cx="4303870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2" y="3228895"/>
            <a:ext cx="794512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3871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44" y="6456218"/>
            <a:ext cx="4303870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16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33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49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666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0834" algn="l" defTabSz="1088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5000" algn="l" defTabSz="1088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09167" algn="l" defTabSz="1088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53333" algn="l" defTabSz="10883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9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3387" y="6477258"/>
            <a:ext cx="906755" cy="365210"/>
          </a:xfrm>
          <a:prstGeom prst="homePlate">
            <a:avLst>
              <a:gd name="adj" fmla="val 0"/>
            </a:avLst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6D1083-D57F-4F6F-907D-21340E54EC6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Текст 2"/>
          <p:cNvSpPr>
            <a:spLocks noGrp="1"/>
          </p:cNvSpPr>
          <p:nvPr>
            <p:ph type="body" idx="11" hasCustomPrompt="1"/>
          </p:nvPr>
        </p:nvSpPr>
        <p:spPr>
          <a:xfrm rot="16200000">
            <a:off x="-1946502" y="3621065"/>
            <a:ext cx="4225803" cy="332793"/>
          </a:xfrm>
          <a:prstGeom prst="rect">
            <a:avLst/>
          </a:prstGeom>
        </p:spPr>
        <p:txBody>
          <a:bodyPr lIns="108860" tIns="54429" rIns="108860" bIns="54429"/>
          <a:lstStyle>
            <a:lvl1pPr marL="0" indent="0" algn="l">
              <a:buNone/>
              <a:defRPr sz="13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2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предприятия 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idx="12" hasCustomPrompt="1"/>
          </p:nvPr>
        </p:nvSpPr>
        <p:spPr>
          <a:xfrm>
            <a:off x="276687" y="80022"/>
            <a:ext cx="12117341" cy="499177"/>
          </a:xfrm>
          <a:prstGeom prst="rect">
            <a:avLst/>
          </a:prstGeom>
        </p:spPr>
        <p:txBody>
          <a:bodyPr lIns="108860" tIns="54429" rIns="108860" bIns="54429"/>
          <a:lstStyle>
            <a:lvl1pPr marL="0" indent="0" algn="l">
              <a:buNone/>
              <a:defRPr sz="29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2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4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ИНВЕСТИЦИОННОГО ПРОЕКТА 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839007" y="6599398"/>
            <a:ext cx="241603" cy="181197"/>
            <a:chOff x="1354347" y="6331789"/>
            <a:chExt cx="181155" cy="181155"/>
          </a:xfrm>
        </p:grpSpPr>
        <p:sp>
          <p:nvSpPr>
            <p:cNvPr id="4" name="Овал 3"/>
            <p:cNvSpPr/>
            <p:nvPr userDrawn="1"/>
          </p:nvSpPr>
          <p:spPr>
            <a:xfrm>
              <a:off x="1354347" y="6331789"/>
              <a:ext cx="181155" cy="181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 userDrawn="1"/>
          </p:nvSpPr>
          <p:spPr>
            <a:xfrm rot="5400000">
              <a:off x="1406172" y="6381523"/>
              <a:ext cx="94757" cy="81687"/>
            </a:xfrm>
            <a:prstGeom prst="triangle">
              <a:avLst/>
            </a:prstGeom>
            <a:solidFill>
              <a:srgbClr val="2F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 flipH="1">
            <a:off x="112918" y="6599398"/>
            <a:ext cx="241603" cy="181197"/>
            <a:chOff x="1354347" y="6331789"/>
            <a:chExt cx="181155" cy="181155"/>
          </a:xfrm>
        </p:grpSpPr>
        <p:sp>
          <p:nvSpPr>
            <p:cNvPr id="22" name="Овал 21"/>
            <p:cNvSpPr/>
            <p:nvPr userDrawn="1"/>
          </p:nvSpPr>
          <p:spPr>
            <a:xfrm>
              <a:off x="1354347" y="6331789"/>
              <a:ext cx="181155" cy="181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23" name="Равнобедренный треугольник 22"/>
            <p:cNvSpPr/>
            <p:nvPr userDrawn="1"/>
          </p:nvSpPr>
          <p:spPr>
            <a:xfrm rot="5400000">
              <a:off x="1406172" y="6381523"/>
              <a:ext cx="94757" cy="81687"/>
            </a:xfrm>
            <a:prstGeom prst="triangle">
              <a:avLst/>
            </a:prstGeom>
            <a:solidFill>
              <a:srgbClr val="2F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1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3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8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8" y="2907388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9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4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9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9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2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44" indent="0">
              <a:buNone/>
              <a:defRPr sz="2400" b="1"/>
            </a:lvl2pPr>
            <a:lvl3pPr marL="1088485" indent="0">
              <a:buNone/>
              <a:defRPr sz="2100" b="1"/>
            </a:lvl3pPr>
            <a:lvl4pPr marL="1632728" indent="0">
              <a:buNone/>
              <a:defRPr sz="1900" b="1"/>
            </a:lvl4pPr>
            <a:lvl5pPr marL="2176970" indent="0">
              <a:buNone/>
              <a:defRPr sz="1900" b="1"/>
            </a:lvl5pPr>
            <a:lvl6pPr marL="2721214" indent="0">
              <a:buNone/>
              <a:defRPr sz="1900" b="1"/>
            </a:lvl6pPr>
            <a:lvl7pPr marL="3265456" indent="0">
              <a:buNone/>
              <a:defRPr sz="1900" b="1"/>
            </a:lvl7pPr>
            <a:lvl8pPr marL="3809700" indent="0">
              <a:buNone/>
              <a:defRPr sz="1900" b="1"/>
            </a:lvl8pPr>
            <a:lvl9pPr marL="43539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2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72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44" indent="0">
              <a:buNone/>
              <a:defRPr sz="2400" b="1"/>
            </a:lvl2pPr>
            <a:lvl3pPr marL="1088485" indent="0">
              <a:buNone/>
              <a:defRPr sz="2100" b="1"/>
            </a:lvl3pPr>
            <a:lvl4pPr marL="1632728" indent="0">
              <a:buNone/>
              <a:defRPr sz="1900" b="1"/>
            </a:lvl4pPr>
            <a:lvl5pPr marL="2176970" indent="0">
              <a:buNone/>
              <a:defRPr sz="1900" b="1"/>
            </a:lvl5pPr>
            <a:lvl6pPr marL="2721214" indent="0">
              <a:buNone/>
              <a:defRPr sz="1900" b="1"/>
            </a:lvl6pPr>
            <a:lvl7pPr marL="3265456" indent="0">
              <a:buNone/>
              <a:defRPr sz="1900" b="1"/>
            </a:lvl7pPr>
            <a:lvl8pPr marL="3809700" indent="0">
              <a:buNone/>
              <a:defRPr sz="1900" b="1"/>
            </a:lvl8pPr>
            <a:lvl9pPr marL="43539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82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9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3" y="273117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6" y="273114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3" y="1435436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44" indent="0">
              <a:buNone/>
              <a:defRPr sz="1300"/>
            </a:lvl2pPr>
            <a:lvl3pPr marL="1088485" indent="0">
              <a:buNone/>
              <a:defRPr sz="1200"/>
            </a:lvl3pPr>
            <a:lvl4pPr marL="1632728" indent="0">
              <a:buNone/>
              <a:defRPr sz="1100"/>
            </a:lvl4pPr>
            <a:lvl5pPr marL="2176970" indent="0">
              <a:buNone/>
              <a:defRPr sz="1100"/>
            </a:lvl5pPr>
            <a:lvl6pPr marL="2721214" indent="0">
              <a:buNone/>
              <a:defRPr sz="1100"/>
            </a:lvl6pPr>
            <a:lvl7pPr marL="3265456" indent="0">
              <a:buNone/>
              <a:defRPr sz="1100"/>
            </a:lvl7pPr>
            <a:lvl8pPr marL="3809700" indent="0">
              <a:buNone/>
              <a:defRPr sz="1100"/>
            </a:lvl8pPr>
            <a:lvl9pPr marL="43539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5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0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244" indent="0">
              <a:buNone/>
              <a:defRPr sz="3300"/>
            </a:lvl2pPr>
            <a:lvl3pPr marL="1088485" indent="0">
              <a:buNone/>
              <a:defRPr sz="2900"/>
            </a:lvl3pPr>
            <a:lvl4pPr marL="1632728" indent="0">
              <a:buNone/>
              <a:defRPr sz="2400"/>
            </a:lvl4pPr>
            <a:lvl5pPr marL="2176970" indent="0">
              <a:buNone/>
              <a:defRPr sz="2400"/>
            </a:lvl5pPr>
            <a:lvl6pPr marL="2721214" indent="0">
              <a:buNone/>
              <a:defRPr sz="2400"/>
            </a:lvl6pPr>
            <a:lvl7pPr marL="3265456" indent="0">
              <a:buNone/>
              <a:defRPr sz="2400"/>
            </a:lvl7pPr>
            <a:lvl8pPr marL="3809700" indent="0">
              <a:buNone/>
              <a:defRPr sz="2400"/>
            </a:lvl8pPr>
            <a:lvl9pPr marL="4353943" indent="0">
              <a:buNone/>
              <a:defRPr sz="24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44" indent="0">
              <a:buNone/>
              <a:defRPr sz="1300"/>
            </a:lvl2pPr>
            <a:lvl3pPr marL="1088485" indent="0">
              <a:buNone/>
              <a:defRPr sz="1200"/>
            </a:lvl3pPr>
            <a:lvl4pPr marL="1632728" indent="0">
              <a:buNone/>
              <a:defRPr sz="1100"/>
            </a:lvl4pPr>
            <a:lvl5pPr marL="2176970" indent="0">
              <a:buNone/>
              <a:defRPr sz="1100"/>
            </a:lvl5pPr>
            <a:lvl6pPr marL="2721214" indent="0">
              <a:buNone/>
              <a:defRPr sz="1100"/>
            </a:lvl6pPr>
            <a:lvl7pPr marL="3265456" indent="0">
              <a:buNone/>
              <a:defRPr sz="1100"/>
            </a:lvl7pPr>
            <a:lvl8pPr marL="3809700" indent="0">
              <a:buNone/>
              <a:defRPr sz="1100"/>
            </a:lvl8pPr>
            <a:lvl9pPr marL="43539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9" tIns="54425" rIns="108849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4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9" tIns="54425" rIns="108849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2" y="6357822"/>
            <a:ext cx="2845541" cy="365210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49" tIns="54425" rIns="108849" bIns="5442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3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4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8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72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970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84" indent="-4081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96" indent="-3401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07" indent="-27212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48" indent="-27212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093" indent="-27212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37" indent="-272120" algn="l" defTabSz="10884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78" indent="-272120" algn="l" defTabSz="10884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20" indent="-272120" algn="l" defTabSz="10884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63" indent="-272120" algn="l" defTabSz="10884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4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85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28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70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14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56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00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43" algn="l" defTabSz="1088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лилиния 32"/>
          <p:cNvSpPr/>
          <p:nvPr userDrawn="1"/>
        </p:nvSpPr>
        <p:spPr>
          <a:xfrm rot="16200000">
            <a:off x="-1705368" y="3853878"/>
            <a:ext cx="3897172" cy="423078"/>
          </a:xfrm>
          <a:custGeom>
            <a:avLst/>
            <a:gdLst>
              <a:gd name="connsiteX0" fmla="*/ 0 w 3143795"/>
              <a:gd name="connsiteY0" fmla="*/ 278675 h 278675"/>
              <a:gd name="connsiteX1" fmla="*/ 2865120 w 3143795"/>
              <a:gd name="connsiteY1" fmla="*/ 278675 h 278675"/>
              <a:gd name="connsiteX2" fmla="*/ 3143795 w 3143795"/>
              <a:gd name="connsiteY2" fmla="*/ 0 h 278675"/>
              <a:gd name="connsiteX3" fmla="*/ 0 w 3143795"/>
              <a:gd name="connsiteY3" fmla="*/ 0 h 278675"/>
              <a:gd name="connsiteX4" fmla="*/ 0 w 3143795"/>
              <a:gd name="connsiteY4" fmla="*/ 278675 h 2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795" h="278675">
                <a:moveTo>
                  <a:pt x="0" y="278675"/>
                </a:moveTo>
                <a:lnTo>
                  <a:pt x="2865120" y="278675"/>
                </a:lnTo>
                <a:lnTo>
                  <a:pt x="3143795" y="0"/>
                </a:lnTo>
                <a:lnTo>
                  <a:pt x="0" y="0"/>
                </a:lnTo>
                <a:lnTo>
                  <a:pt x="0" y="278675"/>
                </a:lnTo>
                <a:close/>
              </a:path>
            </a:pathLst>
          </a:custGeom>
          <a:solidFill>
            <a:srgbClr val="5F477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0" tIns="54429" rIns="108860" bIns="54429" rtlCol="0" anchor="ctr"/>
          <a:lstStyle/>
          <a:p>
            <a:pPr algn="ctr" defTabSz="1088592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32" name="Полилиния 31"/>
          <p:cNvSpPr/>
          <p:nvPr userDrawn="1"/>
        </p:nvSpPr>
        <p:spPr>
          <a:xfrm rot="16200000">
            <a:off x="2182625" y="5643081"/>
            <a:ext cx="371633" cy="1717023"/>
          </a:xfrm>
          <a:custGeom>
            <a:avLst/>
            <a:gdLst>
              <a:gd name="connsiteX0" fmla="*/ 643466 w 643466"/>
              <a:gd name="connsiteY0" fmla="*/ 0 h 3124200"/>
              <a:gd name="connsiteX1" fmla="*/ 643466 w 643466"/>
              <a:gd name="connsiteY1" fmla="*/ 2480734 h 3124200"/>
              <a:gd name="connsiteX2" fmla="*/ 0 w 643466"/>
              <a:gd name="connsiteY2" fmla="*/ 3124200 h 3124200"/>
              <a:gd name="connsiteX3" fmla="*/ 0 w 643466"/>
              <a:gd name="connsiteY3" fmla="*/ 16934 h 3124200"/>
              <a:gd name="connsiteX4" fmla="*/ 643466 w 643466"/>
              <a:gd name="connsiteY4" fmla="*/ 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466" h="3124200">
                <a:moveTo>
                  <a:pt x="643466" y="0"/>
                </a:moveTo>
                <a:lnTo>
                  <a:pt x="643466" y="2480734"/>
                </a:lnTo>
                <a:lnTo>
                  <a:pt x="0" y="3124200"/>
                </a:lnTo>
                <a:lnTo>
                  <a:pt x="0" y="16934"/>
                </a:lnTo>
                <a:lnTo>
                  <a:pt x="643466" y="0"/>
                </a:lnTo>
                <a:close/>
              </a:path>
            </a:pathLst>
          </a:custGeom>
          <a:solidFill>
            <a:srgbClr val="F9545E"/>
          </a:solidFill>
          <a:ln>
            <a:noFill/>
          </a:ln>
          <a:effectLst>
            <a:outerShdw blurRad="50800" dist="381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0" tIns="54429" rIns="108860" bIns="54429" rtlCol="0" anchor="ctr"/>
          <a:lstStyle/>
          <a:p>
            <a:pPr algn="ctr" defTabSz="1088592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76887" y="6686318"/>
            <a:ext cx="11982476" cy="173270"/>
          </a:xfrm>
          <a:prstGeom prst="rect">
            <a:avLst/>
          </a:prstGeom>
          <a:solidFill>
            <a:srgbClr val="3D4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0" tIns="54429" rIns="108860" bIns="54429" rtlCol="0" anchor="ctr"/>
          <a:lstStyle/>
          <a:p>
            <a:pPr algn="ctr" defTabSz="1088592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 rot="16200000">
            <a:off x="-1803988" y="1558503"/>
            <a:ext cx="7321804" cy="4166685"/>
            <a:chOff x="-50800" y="-8465"/>
            <a:chExt cx="5461648" cy="31242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" y="3620"/>
              <a:ext cx="5410849" cy="537802"/>
              <a:chOff x="590767" y="-50699"/>
              <a:chExt cx="3795432" cy="472445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590768" y="143071"/>
                <a:ext cx="2423607" cy="278675"/>
              </a:xfrm>
              <a:custGeom>
                <a:avLst/>
                <a:gdLst>
                  <a:gd name="connsiteX0" fmla="*/ 0 w 3143795"/>
                  <a:gd name="connsiteY0" fmla="*/ 278675 h 278675"/>
                  <a:gd name="connsiteX1" fmla="*/ 2865120 w 3143795"/>
                  <a:gd name="connsiteY1" fmla="*/ 278675 h 278675"/>
                  <a:gd name="connsiteX2" fmla="*/ 3143795 w 3143795"/>
                  <a:gd name="connsiteY2" fmla="*/ 0 h 278675"/>
                  <a:gd name="connsiteX3" fmla="*/ 0 w 3143795"/>
                  <a:gd name="connsiteY3" fmla="*/ 0 h 278675"/>
                  <a:gd name="connsiteX4" fmla="*/ 0 w 3143795"/>
                  <a:gd name="connsiteY4" fmla="*/ 278675 h 27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795" h="278675">
                    <a:moveTo>
                      <a:pt x="0" y="278675"/>
                    </a:moveTo>
                    <a:lnTo>
                      <a:pt x="2865120" y="278675"/>
                    </a:lnTo>
                    <a:lnTo>
                      <a:pt x="3143795" y="0"/>
                    </a:lnTo>
                    <a:lnTo>
                      <a:pt x="0" y="0"/>
                    </a:lnTo>
                    <a:lnTo>
                      <a:pt x="0" y="278675"/>
                    </a:lnTo>
                    <a:close/>
                  </a:path>
                </a:pathLst>
              </a:custGeom>
              <a:solidFill>
                <a:srgbClr val="F95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92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0767" y="-8465"/>
                <a:ext cx="3136501" cy="278675"/>
              </a:xfrm>
              <a:custGeom>
                <a:avLst/>
                <a:gdLst>
                  <a:gd name="connsiteX0" fmla="*/ 0 w 3143795"/>
                  <a:gd name="connsiteY0" fmla="*/ 278675 h 278675"/>
                  <a:gd name="connsiteX1" fmla="*/ 2865120 w 3143795"/>
                  <a:gd name="connsiteY1" fmla="*/ 278675 h 278675"/>
                  <a:gd name="connsiteX2" fmla="*/ 3143795 w 3143795"/>
                  <a:gd name="connsiteY2" fmla="*/ 0 h 278675"/>
                  <a:gd name="connsiteX3" fmla="*/ 0 w 3143795"/>
                  <a:gd name="connsiteY3" fmla="*/ 0 h 278675"/>
                  <a:gd name="connsiteX4" fmla="*/ 0 w 3143795"/>
                  <a:gd name="connsiteY4" fmla="*/ 278675 h 27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795" h="278675">
                    <a:moveTo>
                      <a:pt x="0" y="278675"/>
                    </a:moveTo>
                    <a:lnTo>
                      <a:pt x="2865120" y="278675"/>
                    </a:lnTo>
                    <a:lnTo>
                      <a:pt x="3143795" y="0"/>
                    </a:lnTo>
                    <a:lnTo>
                      <a:pt x="0" y="0"/>
                    </a:lnTo>
                    <a:lnTo>
                      <a:pt x="0" y="278675"/>
                    </a:lnTo>
                    <a:close/>
                  </a:path>
                </a:pathLst>
              </a:custGeom>
              <a:solidFill>
                <a:srgbClr val="2F406B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92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307994" y="62728"/>
                <a:ext cx="3078205" cy="280352"/>
              </a:xfrm>
              <a:custGeom>
                <a:avLst/>
                <a:gdLst>
                  <a:gd name="connsiteX0" fmla="*/ 0 w 3143795"/>
                  <a:gd name="connsiteY0" fmla="*/ 278675 h 278675"/>
                  <a:gd name="connsiteX1" fmla="*/ 2865120 w 3143795"/>
                  <a:gd name="connsiteY1" fmla="*/ 278675 h 278675"/>
                  <a:gd name="connsiteX2" fmla="*/ 3143795 w 3143795"/>
                  <a:gd name="connsiteY2" fmla="*/ 0 h 278675"/>
                  <a:gd name="connsiteX3" fmla="*/ 0 w 3143795"/>
                  <a:gd name="connsiteY3" fmla="*/ 0 h 278675"/>
                  <a:gd name="connsiteX4" fmla="*/ 0 w 3143795"/>
                  <a:gd name="connsiteY4" fmla="*/ 278675 h 278675"/>
                  <a:gd name="connsiteX0" fmla="*/ 0 w 3143795"/>
                  <a:gd name="connsiteY0" fmla="*/ 280352 h 280352"/>
                  <a:gd name="connsiteX1" fmla="*/ 2865120 w 3143795"/>
                  <a:gd name="connsiteY1" fmla="*/ 280352 h 280352"/>
                  <a:gd name="connsiteX2" fmla="*/ 3143795 w 3143795"/>
                  <a:gd name="connsiteY2" fmla="*/ 1677 h 280352"/>
                  <a:gd name="connsiteX3" fmla="*/ 2870971 w 3143795"/>
                  <a:gd name="connsiteY3" fmla="*/ 0 h 280352"/>
                  <a:gd name="connsiteX4" fmla="*/ 0 w 3143795"/>
                  <a:gd name="connsiteY4" fmla="*/ 1677 h 280352"/>
                  <a:gd name="connsiteX5" fmla="*/ 0 w 3143795"/>
                  <a:gd name="connsiteY5" fmla="*/ 280352 h 280352"/>
                  <a:gd name="connsiteX0" fmla="*/ 0 w 2870971"/>
                  <a:gd name="connsiteY0" fmla="*/ 280352 h 280352"/>
                  <a:gd name="connsiteX1" fmla="*/ 2865120 w 2870971"/>
                  <a:gd name="connsiteY1" fmla="*/ 280352 h 280352"/>
                  <a:gd name="connsiteX2" fmla="*/ 2870971 w 2870971"/>
                  <a:gd name="connsiteY2" fmla="*/ 0 h 280352"/>
                  <a:gd name="connsiteX3" fmla="*/ 0 w 2870971"/>
                  <a:gd name="connsiteY3" fmla="*/ 1677 h 280352"/>
                  <a:gd name="connsiteX4" fmla="*/ 0 w 2870971"/>
                  <a:gd name="connsiteY4" fmla="*/ 280352 h 28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0971" h="280352">
                    <a:moveTo>
                      <a:pt x="0" y="280352"/>
                    </a:moveTo>
                    <a:lnTo>
                      <a:pt x="2865120" y="280352"/>
                    </a:lnTo>
                    <a:lnTo>
                      <a:pt x="2870971" y="0"/>
                    </a:lnTo>
                    <a:lnTo>
                      <a:pt x="0" y="1677"/>
                    </a:lnTo>
                    <a:lnTo>
                      <a:pt x="0" y="280352"/>
                    </a:lnTo>
                    <a:close/>
                  </a:path>
                </a:pathLst>
              </a:custGeom>
              <a:solidFill>
                <a:srgbClr val="3D4962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92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45221" y="-50699"/>
                <a:ext cx="2419334" cy="157336"/>
              </a:xfrm>
              <a:custGeom>
                <a:avLst/>
                <a:gdLst>
                  <a:gd name="connsiteX0" fmla="*/ 0 w 3143795"/>
                  <a:gd name="connsiteY0" fmla="*/ 278675 h 278675"/>
                  <a:gd name="connsiteX1" fmla="*/ 2865120 w 3143795"/>
                  <a:gd name="connsiteY1" fmla="*/ 278675 h 278675"/>
                  <a:gd name="connsiteX2" fmla="*/ 3143795 w 3143795"/>
                  <a:gd name="connsiteY2" fmla="*/ 0 h 278675"/>
                  <a:gd name="connsiteX3" fmla="*/ 0 w 3143795"/>
                  <a:gd name="connsiteY3" fmla="*/ 0 h 278675"/>
                  <a:gd name="connsiteX4" fmla="*/ 0 w 3143795"/>
                  <a:gd name="connsiteY4" fmla="*/ 278675 h 27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795" h="278675">
                    <a:moveTo>
                      <a:pt x="0" y="278675"/>
                    </a:moveTo>
                    <a:lnTo>
                      <a:pt x="2865120" y="278675"/>
                    </a:lnTo>
                    <a:lnTo>
                      <a:pt x="3143795" y="0"/>
                    </a:lnTo>
                    <a:lnTo>
                      <a:pt x="0" y="0"/>
                    </a:lnTo>
                    <a:lnTo>
                      <a:pt x="0" y="278675"/>
                    </a:lnTo>
                    <a:close/>
                  </a:path>
                </a:pathLst>
              </a:custGeom>
              <a:solidFill>
                <a:srgbClr val="8F4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592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1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-1" y="-8464"/>
              <a:ext cx="1004540" cy="1765076"/>
            </a:xfrm>
            <a:custGeom>
              <a:avLst/>
              <a:gdLst>
                <a:gd name="connsiteX0" fmla="*/ 1295400 w 1295400"/>
                <a:gd name="connsiteY0" fmla="*/ 0 h 1642533"/>
                <a:gd name="connsiteX1" fmla="*/ 1295400 w 1295400"/>
                <a:gd name="connsiteY1" fmla="*/ 855133 h 1642533"/>
                <a:gd name="connsiteX2" fmla="*/ 508000 w 1295400"/>
                <a:gd name="connsiteY2" fmla="*/ 1642533 h 1642533"/>
                <a:gd name="connsiteX3" fmla="*/ 0 w 1295400"/>
                <a:gd name="connsiteY3" fmla="*/ 1642533 h 1642533"/>
                <a:gd name="connsiteX4" fmla="*/ 0 w 1295400"/>
                <a:gd name="connsiteY4" fmla="*/ 1532466 h 1642533"/>
                <a:gd name="connsiteX5" fmla="*/ 0 w 1295400"/>
                <a:gd name="connsiteY5" fmla="*/ 8466 h 1642533"/>
                <a:gd name="connsiteX6" fmla="*/ 1295400 w 1295400"/>
                <a:gd name="connsiteY6" fmla="*/ 0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400" h="1642533">
                  <a:moveTo>
                    <a:pt x="1295400" y="0"/>
                  </a:moveTo>
                  <a:lnTo>
                    <a:pt x="1295400" y="855133"/>
                  </a:lnTo>
                  <a:lnTo>
                    <a:pt x="508000" y="1642533"/>
                  </a:lnTo>
                  <a:lnTo>
                    <a:pt x="0" y="1642533"/>
                  </a:lnTo>
                  <a:lnTo>
                    <a:pt x="0" y="1532466"/>
                  </a:lnTo>
                  <a:lnTo>
                    <a:pt x="0" y="8466"/>
                  </a:lnTo>
                  <a:lnTo>
                    <a:pt x="1295400" y="0"/>
                  </a:lnTo>
                  <a:close/>
                </a:path>
              </a:pathLst>
            </a:custGeom>
            <a:pattFill prst="dkDnDiag">
              <a:fgClr>
                <a:srgbClr val="8F4465"/>
              </a:fgClr>
              <a:bgClr>
                <a:schemeClr val="bg1"/>
              </a:bgClr>
            </a:patt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87866" y="668866"/>
              <a:ext cx="558800" cy="745067"/>
            </a:xfrm>
            <a:custGeom>
              <a:avLst/>
              <a:gdLst>
                <a:gd name="connsiteX0" fmla="*/ 558800 w 558800"/>
                <a:gd name="connsiteY0" fmla="*/ 186267 h 745067"/>
                <a:gd name="connsiteX1" fmla="*/ 0 w 558800"/>
                <a:gd name="connsiteY1" fmla="*/ 0 h 745067"/>
                <a:gd name="connsiteX2" fmla="*/ 127000 w 558800"/>
                <a:gd name="connsiteY2" fmla="*/ 745067 h 745067"/>
                <a:gd name="connsiteX3" fmla="*/ 541866 w 558800"/>
                <a:gd name="connsiteY3" fmla="*/ 389467 h 745067"/>
                <a:gd name="connsiteX4" fmla="*/ 558800 w 558800"/>
                <a:gd name="connsiteY4" fmla="*/ 186267 h 7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00" h="745067">
                  <a:moveTo>
                    <a:pt x="558800" y="186267"/>
                  </a:moveTo>
                  <a:lnTo>
                    <a:pt x="0" y="0"/>
                  </a:lnTo>
                  <a:lnTo>
                    <a:pt x="127000" y="745067"/>
                  </a:lnTo>
                  <a:lnTo>
                    <a:pt x="541866" y="389467"/>
                  </a:lnTo>
                  <a:lnTo>
                    <a:pt x="558800" y="186267"/>
                  </a:lnTo>
                  <a:close/>
                </a:path>
              </a:pathLst>
            </a:custGeom>
            <a:solidFill>
              <a:srgbClr val="3D49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0" y="-8465"/>
              <a:ext cx="643466" cy="3124200"/>
            </a:xfrm>
            <a:custGeom>
              <a:avLst/>
              <a:gdLst>
                <a:gd name="connsiteX0" fmla="*/ 643466 w 643466"/>
                <a:gd name="connsiteY0" fmla="*/ 0 h 3124200"/>
                <a:gd name="connsiteX1" fmla="*/ 643466 w 643466"/>
                <a:gd name="connsiteY1" fmla="*/ 2480734 h 3124200"/>
                <a:gd name="connsiteX2" fmla="*/ 0 w 643466"/>
                <a:gd name="connsiteY2" fmla="*/ 3124200 h 3124200"/>
                <a:gd name="connsiteX3" fmla="*/ 0 w 643466"/>
                <a:gd name="connsiteY3" fmla="*/ 16934 h 3124200"/>
                <a:gd name="connsiteX4" fmla="*/ 643466 w 643466"/>
                <a:gd name="connsiteY4" fmla="*/ 0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466" h="3124200">
                  <a:moveTo>
                    <a:pt x="643466" y="0"/>
                  </a:moveTo>
                  <a:lnTo>
                    <a:pt x="643466" y="2480734"/>
                  </a:lnTo>
                  <a:lnTo>
                    <a:pt x="0" y="3124200"/>
                  </a:lnTo>
                  <a:lnTo>
                    <a:pt x="0" y="16934"/>
                  </a:lnTo>
                  <a:lnTo>
                    <a:pt x="643466" y="0"/>
                  </a:lnTo>
                  <a:close/>
                </a:path>
              </a:pathLst>
            </a:custGeom>
            <a:solidFill>
              <a:srgbClr val="2F406B"/>
            </a:solidFill>
            <a:ln>
              <a:noFill/>
            </a:ln>
            <a:effectLst>
              <a:outerShdw blurRad="50800" dist="38100" algn="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-50800" y="851958"/>
              <a:ext cx="897466" cy="1828800"/>
            </a:xfrm>
            <a:custGeom>
              <a:avLst/>
              <a:gdLst>
                <a:gd name="connsiteX0" fmla="*/ 0 w 897466"/>
                <a:gd name="connsiteY0" fmla="*/ 1828800 h 1828800"/>
                <a:gd name="connsiteX1" fmla="*/ 897466 w 897466"/>
                <a:gd name="connsiteY1" fmla="*/ 931334 h 1828800"/>
                <a:gd name="connsiteX2" fmla="*/ 897466 w 897466"/>
                <a:gd name="connsiteY2" fmla="*/ 0 h 1828800"/>
                <a:gd name="connsiteX3" fmla="*/ 25400 w 897466"/>
                <a:gd name="connsiteY3" fmla="*/ 872066 h 1828800"/>
                <a:gd name="connsiteX4" fmla="*/ 25400 w 897466"/>
                <a:gd name="connsiteY4" fmla="*/ 1049867 h 1828800"/>
                <a:gd name="connsiteX5" fmla="*/ 0 w 897466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466" h="1828800">
                  <a:moveTo>
                    <a:pt x="0" y="1828800"/>
                  </a:moveTo>
                  <a:lnTo>
                    <a:pt x="897466" y="931334"/>
                  </a:lnTo>
                  <a:lnTo>
                    <a:pt x="897466" y="0"/>
                  </a:lnTo>
                  <a:lnTo>
                    <a:pt x="25400" y="872066"/>
                  </a:lnTo>
                  <a:lnTo>
                    <a:pt x="25400" y="1049867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8F446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Прямоугольник 19"/>
          <p:cNvSpPr/>
          <p:nvPr userDrawn="1"/>
        </p:nvSpPr>
        <p:spPr>
          <a:xfrm>
            <a:off x="3252719" y="6513261"/>
            <a:ext cx="9146381" cy="279198"/>
          </a:xfrm>
          <a:prstGeom prst="rect">
            <a:avLst/>
          </a:prstGeom>
        </p:spPr>
        <p:txBody>
          <a:bodyPr wrap="square" lIns="108860" tIns="54429" rIns="108860" bIns="54429">
            <a:spAutoFit/>
          </a:bodyPr>
          <a:lstStyle/>
          <a:p>
            <a:pPr defTabSz="1088592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rgbClr val="3B3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ПРАВИТЕЛЬСТВЕННОЙ КОМИССИИ</a:t>
            </a:r>
            <a:endParaRPr lang="ru-RU" sz="1100" dirty="0">
              <a:solidFill>
                <a:srgbClr val="3B3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99873" y="6649815"/>
            <a:ext cx="10261369" cy="294587"/>
          </a:xfrm>
          <a:prstGeom prst="rect">
            <a:avLst/>
          </a:prstGeom>
          <a:noFill/>
        </p:spPr>
        <p:txBody>
          <a:bodyPr wrap="square" lIns="108860" tIns="54429" rIns="108860" bIns="54429" rtlCol="0">
            <a:spAutoFit/>
          </a:bodyPr>
          <a:lstStyle/>
          <a:p>
            <a:pPr defTabSz="1088592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ПО РАССМОТРЕНИЮ И ПОДДЕРЖКЕ ПРИОРИТЕТНЫХ ИНВЕСТИЦИОННЫХ ПРОЕКТОВ РЕСПУБЛИКИ БАШКОРТОСТАН</a:t>
            </a:r>
            <a:endParaRPr lang="ru-RU" sz="12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38320" y="6418901"/>
            <a:ext cx="2743914" cy="365210"/>
          </a:xfrm>
          <a:prstGeom prst="rect">
            <a:avLst/>
          </a:prstGeom>
        </p:spPr>
        <p:txBody>
          <a:bodyPr lIns="108860" tIns="54429" rIns="108860" bIns="54429"/>
          <a:lstStyle>
            <a:lvl1pPr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88592" fontAlgn="auto">
              <a:spcBef>
                <a:spcPts val="0"/>
              </a:spcBef>
              <a:spcAft>
                <a:spcPts val="0"/>
              </a:spcAft>
            </a:pPr>
            <a:fld id="{E96D1083-D57F-4F6F-907D-21340E54EC6A}" type="slidenum">
              <a:rPr lang="ru-RU" smtClean="0">
                <a:solidFill>
                  <a:prstClr val="white"/>
                </a:solidFill>
              </a:rPr>
              <a:pPr defTabSz="10885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0" y="493729"/>
            <a:ext cx="12195175" cy="131750"/>
            <a:chOff x="0" y="843366"/>
            <a:chExt cx="9144000" cy="126950"/>
          </a:xfrm>
        </p:grpSpPr>
        <p:sp>
          <p:nvSpPr>
            <p:cNvPr id="35" name="Прямоугольник 34"/>
            <p:cNvSpPr/>
            <p:nvPr userDrawn="1"/>
          </p:nvSpPr>
          <p:spPr>
            <a:xfrm>
              <a:off x="0" y="84336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">
                  <a:srgbClr val="386193">
                    <a:alpha val="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0" y="924597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1000">
                  <a:srgbClr val="158D88">
                    <a:alpha val="0"/>
                  </a:srgbClr>
                </a:gs>
                <a:gs pos="100000">
                  <a:srgbClr val="158D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 userDrawn="1"/>
        </p:nvGrpSpPr>
        <p:grpSpPr>
          <a:xfrm>
            <a:off x="-1536814" y="1795358"/>
            <a:ext cx="553299" cy="2697254"/>
            <a:chOff x="-1693333" y="-1202267"/>
            <a:chExt cx="414866" cy="269663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1693333" y="-1202267"/>
              <a:ext cx="414866" cy="431800"/>
            </a:xfrm>
            <a:prstGeom prst="rect">
              <a:avLst/>
            </a:prstGeom>
            <a:solidFill>
              <a:srgbClr val="3D4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1693333" y="-749301"/>
              <a:ext cx="414866" cy="431800"/>
            </a:xfrm>
            <a:prstGeom prst="rect">
              <a:avLst/>
            </a:prstGeom>
            <a:solidFill>
              <a:srgbClr val="2F4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693333" y="-296335"/>
              <a:ext cx="414866" cy="431800"/>
            </a:xfrm>
            <a:prstGeom prst="rect">
              <a:avLst/>
            </a:prstGeom>
            <a:solidFill>
              <a:srgbClr val="5F4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1693333" y="156631"/>
              <a:ext cx="414866" cy="431800"/>
            </a:xfrm>
            <a:prstGeom prst="rect">
              <a:avLst/>
            </a:prstGeom>
            <a:solidFill>
              <a:srgbClr val="8F4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1693333" y="609597"/>
              <a:ext cx="414866" cy="431800"/>
            </a:xfrm>
            <a:prstGeom prst="rect">
              <a:avLst/>
            </a:prstGeom>
            <a:solidFill>
              <a:srgbClr val="F95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1693333" y="1062563"/>
              <a:ext cx="414866" cy="431800"/>
            </a:xfrm>
            <a:prstGeom prst="rect">
              <a:avLst/>
            </a:prstGeom>
            <a:solidFill>
              <a:srgbClr val="FEE5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92" fontAlgn="auto">
                <a:spcBef>
                  <a:spcPts val="0"/>
                </a:spcBef>
                <a:spcAft>
                  <a:spcPts val="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6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l" defTabSz="1088592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8" indent="-272148" algn="l" defTabSz="1088592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44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740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35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32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27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923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220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515" indent="-272148" algn="l" defTabSz="108859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9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2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88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83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79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7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71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367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mash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inmash.info" TargetMode="External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mash.info/" TargetMode="External"/><Relationship Id="rId5" Type="http://schemas.openxmlformats.org/officeDocument/2006/relationships/hyperlink" Target="tel:+7%20(3473)%2026-51-39" TargetMode="External"/><Relationship Id="rId4" Type="http://schemas.openxmlformats.org/officeDocument/2006/relationships/hyperlink" Target="tel:+7%20(3473)%2026-58-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mash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mash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2" y="0"/>
            <a:ext cx="12198403" cy="6859588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143" y="2201960"/>
            <a:ext cx="11735686" cy="14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7" rIns="91416" bIns="4570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12700" marR="9525" algn="ctr" eaLnBrk="1" hangingPunct="1">
              <a:defRPr/>
            </a:pPr>
            <a:r>
              <a:rPr lang="ru-RU" sz="4400" b="1" spc="-5" dirty="0" smtClean="0">
                <a:solidFill>
                  <a:srgbClr val="00437D"/>
                </a:solidFill>
                <a:latin typeface="Arial"/>
                <a:cs typeface="Arial"/>
              </a:rPr>
              <a:t>ООО </a:t>
            </a:r>
            <a:r>
              <a:rPr lang="ru-RU" sz="4400" b="1" spc="-5" dirty="0">
                <a:solidFill>
                  <a:srgbClr val="00437D"/>
                </a:solidFill>
                <a:latin typeface="Arial"/>
                <a:cs typeface="Arial"/>
              </a:rPr>
              <a:t>«Концерн «</a:t>
            </a:r>
            <a:r>
              <a:rPr lang="ru-RU" sz="4400" b="1" spc="-5" dirty="0" err="1" smtClean="0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4400" b="1" spc="-5" dirty="0" smtClean="0">
                <a:solidFill>
                  <a:srgbClr val="00437D"/>
                </a:solidFill>
                <a:latin typeface="Arial"/>
                <a:cs typeface="Arial"/>
              </a:rPr>
              <a:t>»</a:t>
            </a:r>
          </a:p>
          <a:p>
            <a:pPr marL="12700" marR="9525" algn="ctr" eaLnBrk="1" hangingPunct="1">
              <a:defRPr/>
            </a:pPr>
            <a:r>
              <a:rPr lang="ru-RU" sz="4400" b="1" spc="-5" dirty="0" smtClean="0">
                <a:solidFill>
                  <a:srgbClr val="00437D"/>
                </a:solidFill>
                <a:latin typeface="Arial"/>
                <a:cs typeface="Arial"/>
              </a:rPr>
              <a:t>с </a:t>
            </a:r>
            <a:r>
              <a:rPr lang="ru-RU" sz="4400" b="1" spc="-5" dirty="0">
                <a:solidFill>
                  <a:srgbClr val="00437D"/>
                </a:solidFill>
                <a:latin typeface="Arial"/>
                <a:cs typeface="Arial"/>
              </a:rPr>
              <a:t>1983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349" y="5292306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525" algn="r"/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НАША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ЦЕЛЬ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– ПОДНЯТЬ  ИМИДЖ И БЛАГОСОСТОЯНИЕ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РОССИИ , РАЗВИВАЯ ВЫСОКИЕ ТЕХНОЛОГИИ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В  МАШИНОСТРОЕНИИ, ВНЕСТИ ВЕСОМЫЙ ВКЛАД В МИРОВУЮ ЭКОНОМИКУ!!!</a:t>
            </a:r>
          </a:p>
        </p:txBody>
      </p:sp>
    </p:spTree>
    <p:extLst>
      <p:ext uri="{BB962C8B-B14F-4D97-AF65-F5344CB8AC3E}">
        <p14:creationId xmlns:p14="http://schemas.microsoft.com/office/powerpoint/2010/main" val="2760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599" y="219017"/>
            <a:ext cx="522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Сварочно-сборочное производство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939" y="1110513"/>
            <a:ext cx="11809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600"/>
              </a:spcBef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Наличие современного оборудования компетенции специалистов конструкторского-технологического бюро и квалификация основных производственных рабочих, позволило  реализовать выпуск следующих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изделий: 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2009 года - полуприцепы-автовозы,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блок-контейнеры; 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2010 года -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баки силовых трансформаторов, навесное оборудование (сельскохозяйственное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, лесозаготовительное,  строительное, коммунальное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);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2011 года - ёмкости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горизонтальные; 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2012 года – резервуары стальные горизонтальные и вертикальные, аппарели 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сборно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–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разборные; 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2016 года - узлы системы передвижения буровых установок,  мачтовые конструкции ( башни связи), оборудование для  нефтедобывающих компаний (стеллажи, рабочие площадки, буровые  основания, приемные мостки, площадки обслуживания ПВО и т.д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.); с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2017 года - транспортировочные корзины (для внешней подвески  вертолёта), металлоконструкции для АЗС и 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др</a:t>
            </a:r>
            <a:r>
              <a:rPr lang="ru-RU" sz="1800" b="1" spc="-5" dirty="0" err="1" smtClean="0">
                <a:solidFill>
                  <a:srgbClr val="00437D"/>
                </a:solidFill>
                <a:latin typeface="Arial"/>
                <a:cs typeface="Arial"/>
              </a:rPr>
              <a:t>.;с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2020 года - мосты и мостовые переправы (понтонно-мостовой  комплект, мост на жестких опорах, разборный, низководный,  постоянный и комбинированный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).</a:t>
            </a:r>
            <a:endParaRPr lang="ru-RU" sz="1800" b="1" spc="-5" dirty="0">
              <a:solidFill>
                <a:srgbClr val="00437D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5761" y="26144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http://inmash.info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995" y="4499235"/>
            <a:ext cx="3106200" cy="2188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5520" y="4501485"/>
            <a:ext cx="3249010" cy="2167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45729" y="4501485"/>
            <a:ext cx="2880579" cy="21612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8" y="4514665"/>
            <a:ext cx="3092077" cy="21834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4149" r="8966" b="505"/>
          <a:stretch/>
        </p:blipFill>
        <p:spPr>
          <a:xfrm>
            <a:off x="4635964" y="4499235"/>
            <a:ext cx="3229801" cy="2141174"/>
          </a:xfrm>
          <a:prstGeom prst="rect">
            <a:avLst/>
          </a:prstGeom>
        </p:spPr>
      </p:pic>
      <p:pic>
        <p:nvPicPr>
          <p:cNvPr id="16" name="Содержимое 5" descr="WhatsApp Image 2021-02-02 at 13.29.17 (1).jpeg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8553993" y="4499235"/>
            <a:ext cx="2872282" cy="21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163" y="261440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939" y="1053530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 smtClean="0">
                <a:solidFill>
                  <a:srgbClr val="00437D"/>
                </a:solidFill>
                <a:latin typeface="Arial"/>
                <a:cs typeface="Arial"/>
              </a:rPr>
              <a:t>Адрес: 453130, Республика Башкортостан, г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. </a:t>
            </a:r>
            <a:r>
              <a:rPr lang="ru-RU" b="1" spc="-5" dirty="0" smtClean="0">
                <a:solidFill>
                  <a:srgbClr val="00437D"/>
                </a:solidFill>
                <a:latin typeface="Arial"/>
                <a:cs typeface="Arial"/>
              </a:rPr>
              <a:t>Стерлитамак, </a:t>
            </a:r>
            <a:r>
              <a:rPr lang="ru-RU" b="1" spc="-5" dirty="0" err="1" smtClean="0">
                <a:solidFill>
                  <a:srgbClr val="00437D"/>
                </a:solidFill>
                <a:latin typeface="Arial"/>
                <a:cs typeface="Arial"/>
              </a:rPr>
              <a:t>ул.Гоголя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, 122</a:t>
            </a: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endParaRPr lang="ru-RU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E-</a:t>
            </a:r>
            <a:r>
              <a:rPr lang="ru-RU" b="1" spc="-5" dirty="0" err="1">
                <a:solidFill>
                  <a:srgbClr val="00437D"/>
                </a:solidFill>
                <a:latin typeface="Arial"/>
                <a:cs typeface="Arial"/>
              </a:rPr>
              <a:t>mail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: 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  <a:hlinkClick r:id="rId3"/>
              </a:rPr>
              <a:t>sale@inmash.info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 - отдел продаж</a:t>
            </a:r>
            <a:b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</a:b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	</a:t>
            </a: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Тел.: 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  <a:hlinkClick r:id="rId4"/>
              </a:rPr>
              <a:t>+7 (3473) 26-58-17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, 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  <a:hlinkClick r:id="rId5"/>
              </a:rPr>
              <a:t>+7 (3473) 26-51-39</a:t>
            </a:r>
            <a:endParaRPr lang="ru-RU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endParaRPr lang="ru-RU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Сайт</a:t>
            </a:r>
            <a:r>
              <a:rPr lang="en-US" b="1" spc="-5" dirty="0">
                <a:solidFill>
                  <a:srgbClr val="00437D"/>
                </a:solidFill>
                <a:latin typeface="Arial"/>
                <a:cs typeface="Arial"/>
              </a:rPr>
              <a:t>: </a:t>
            </a:r>
            <a:r>
              <a:rPr lang="en-US" b="1" spc="-5" dirty="0">
                <a:solidFill>
                  <a:srgbClr val="00437D"/>
                </a:solidFill>
                <a:latin typeface="Arial"/>
                <a:cs typeface="Arial"/>
                <a:hlinkClick r:id="rId6"/>
              </a:rPr>
              <a:t>http://inmash.info</a:t>
            </a:r>
            <a:endParaRPr lang="ru-RU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endParaRPr lang="ru-RU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6000" marR="10160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График работы: ПН-ПТ 08:00-17:00</a:t>
            </a: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9739" b="7983"/>
          <a:stretch/>
        </p:blipFill>
        <p:spPr>
          <a:xfrm>
            <a:off x="6961683" y="1811912"/>
            <a:ext cx="4945579" cy="4392488"/>
          </a:xfrm>
          <a:prstGeom prst="rect">
            <a:avLst/>
          </a:prstGeom>
          <a:solidFill>
            <a:schemeClr val="tx1">
              <a:alpha val="12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6961682" y="1811913"/>
            <a:ext cx="4945579" cy="4392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82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195" y="256182"/>
            <a:ext cx="542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предприятии</a:t>
            </a:r>
          </a:p>
        </p:txBody>
      </p:sp>
      <p:pic>
        <p:nvPicPr>
          <p:cNvPr id="1026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972" y="1023358"/>
            <a:ext cx="11809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10160" algn="just">
              <a:spcBef>
                <a:spcPts val="5"/>
              </a:spcBef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ООО Концерн «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» – динамично развивающееся предприятие  республики Башкортостан в сфере металлообработки и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машиностроения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, возрождённое на производственной базе бывшего Завода  высокоточных станков (ВТС) в г. Стерлитамак с 1983  года  ООО Концерн «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» имеет сертификат о производстве продукции на территории Российской Федерации, локализованное российское производство, чем поддерживает инициативу правительства Российской Федерации о росте 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импортозамещения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.  </a:t>
            </a:r>
          </a:p>
          <a:p>
            <a:pPr marL="36000" marR="10160" algn="just">
              <a:spcBef>
                <a:spcPts val="5"/>
              </a:spcBef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Система менеджмента качества распространяется на разработку,  производство и ремонт продукции в соответствии с классами ЕКПС  1680, 2520, 2410, 2510, 2530, 3460, 3710, 3720, 3825, 3830, 4320, 5420 и соответствует требованиям ГОСТ РВ 0015-002-2012 и ГОСТ Р ИСО  9001-2015.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9003" y="3495158"/>
            <a:ext cx="5424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>
              <a:spcBef>
                <a:spcPts val="5"/>
              </a:spcBef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Услуги:</a:t>
            </a:r>
          </a:p>
          <a:p>
            <a:pPr marL="104139" marR="10160" indent="-92075"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модернизация, капитальный и текущий ремонт станков  (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станко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-  ремонтное производство);</a:t>
            </a:r>
          </a:p>
          <a:p>
            <a:pPr marL="104139" marR="10160" indent="-92075"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услуги по производству металлоконструкций различной</a:t>
            </a:r>
          </a:p>
          <a:p>
            <a:pPr marL="104139" marR="10160" indent="-92075"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сложности  (сварочно-сборочное производство);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услуги механической, термической обработки и 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газоплазменной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резки;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услуги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по автоматизации и </a:t>
            </a:r>
            <a:r>
              <a:rPr lang="ru-RU" sz="1800" b="1" spc="-5" dirty="0" err="1" smtClean="0">
                <a:solidFill>
                  <a:srgbClr val="00437D"/>
                </a:solidFill>
                <a:latin typeface="Arial"/>
                <a:cs typeface="Arial"/>
              </a:rPr>
              <a:t>цифровизации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производства 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(ПАК «</a:t>
            </a:r>
            <a:r>
              <a:rPr lang="ru-RU" sz="18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 - Про»).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418" y="3495158"/>
            <a:ext cx="6284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4" marR="10160">
              <a:lnSpc>
                <a:spcPct val="100000"/>
              </a:lnSpc>
              <a:spcBef>
                <a:spcPts val="5"/>
              </a:spcBef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Продукция: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шариковые винтовые передачи (ШВП);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винт-гайка скольжения (ВГС);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установка буровая передвижная УБП – 30;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механизм планетарного привода ножа (МППН);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механизм рулевого управления (МРУ);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ёмкости и резервуары стальные, 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горизонтальные и </a:t>
            </a:r>
            <a:r>
              <a:rPr lang="ru-RU" sz="1800" b="1" spc="-5" smtClean="0">
                <a:solidFill>
                  <a:srgbClr val="00437D"/>
                </a:solidFill>
                <a:latin typeface="Arial"/>
                <a:cs typeface="Arial"/>
              </a:rPr>
              <a:t>вертикальные 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smtClean="0">
                <a:solidFill>
                  <a:srgbClr val="00437D"/>
                </a:solidFill>
                <a:latin typeface="Arial"/>
                <a:cs typeface="Arial"/>
              </a:rPr>
              <a:t>оборудование 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для нефтедобывающих </a:t>
            </a:r>
            <a:r>
              <a:rPr lang="ru-RU" sz="1800" b="1" spc="-5" dirty="0" smtClean="0">
                <a:solidFill>
                  <a:srgbClr val="00437D"/>
                </a:solidFill>
                <a:latin typeface="Arial"/>
                <a:cs typeface="Arial"/>
              </a:rPr>
              <a:t>компаний (стеллажи</a:t>
            </a: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, рабочие  площадки, буровые основания и т.д.)</a:t>
            </a:r>
          </a:p>
          <a:p>
            <a:pPr marL="104139" marR="10160" indent="-92075">
              <a:lnSpc>
                <a:spcPct val="100000"/>
              </a:lnSpc>
              <a:spcBef>
                <a:spcPts val="5"/>
              </a:spcBef>
              <a:buChar char="-"/>
              <a:tabLst>
                <a:tab pos="104775" algn="l"/>
              </a:tabLst>
            </a:pPr>
            <a:r>
              <a:rPr lang="ru-RU" sz="1800" b="1" spc="-5" dirty="0">
                <a:solidFill>
                  <a:srgbClr val="00437D"/>
                </a:solidFill>
                <a:latin typeface="Arial"/>
                <a:cs typeface="Arial"/>
              </a:rPr>
              <a:t>мачтовая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940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803" y="219017"/>
            <a:ext cx="9989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ариковые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интовые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ередачи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(ШВП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Винт-Гайка Скольжения (ВГС) 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65" y="1053530"/>
            <a:ext cx="11667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Производство с 1983 года, прецизионных шариковых винтовых (ШВП)  передач и передачи винт-гайка скольжения/транспортные винты (ВГС) на их базе. 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Класса точности ШВП — П1,П3,П5,П7, Т1, Т3, Т5, Т7 по ОСР 2 Р31-4-88, IT1, IT3, IT5, Т3, Т5, Т7 по ISO3408 и передачи 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Всегда свыше 500 готовых ШВП/ВГС на складе.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Максимальный срок изготовления – 55 рабочих дней</a:t>
            </a: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.</a:t>
            </a:r>
            <a:endParaRPr lang="ru-RU" sz="2000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Информирование </a:t>
            </a: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заказчика о стадии производства заказанной ШВП.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Отгрузка в течение дня (при наличие на складе</a:t>
            </a: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).</a:t>
            </a:r>
            <a:endParaRPr lang="ru-RU" sz="2000" b="1" spc="-5" dirty="0">
              <a:solidFill>
                <a:srgbClr val="00437D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5" y="3693318"/>
            <a:ext cx="2814641" cy="1872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79" y="3597173"/>
            <a:ext cx="3058425" cy="19598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817" y="3678149"/>
            <a:ext cx="2814642" cy="1872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05898" y="3667907"/>
            <a:ext cx="3835904" cy="18828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81851" y="3597173"/>
            <a:ext cx="3058424" cy="19578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939" y="5850386"/>
            <a:ext cx="119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Мы производим ШВП/ВГС как по чертежам Заказчика, так и по чертежам, разработанным ООО Концерн «</a:t>
            </a:r>
            <a:r>
              <a:rPr lang="ru-RU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27" y="3678149"/>
            <a:ext cx="3828475" cy="18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803" y="219017"/>
            <a:ext cx="9989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ариковые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интовые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ередачи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(ШВП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Винт-Гайка Скольжения (ВГС) 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955" y="1053530"/>
            <a:ext cx="11667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Освоенная </a:t>
            </a: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технология изготовления более 700 </a:t>
            </a: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типоразмеров ШВП/ВГС, </a:t>
            </a: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которые находят свое применение в станкостроении, авиационной, судостроительной и автомобильной промышленности</a:t>
            </a:r>
            <a:r>
              <a:rPr lang="ru-RU" sz="2000" dirty="0" smtClean="0"/>
              <a:t>.</a:t>
            </a:r>
            <a:endParaRPr lang="ru-RU" sz="2000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ШВП/ВГС </a:t>
            </a: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также используются при ремонте и модернизации станков отечественного и зарубежного производства. </a:t>
            </a:r>
            <a:endParaRPr lang="ru-RU" sz="2000" b="1" spc="-5" dirty="0" smtClean="0">
              <a:solidFill>
                <a:srgbClr val="00437D"/>
              </a:solidFill>
              <a:latin typeface="Arial"/>
              <a:cs typeface="Arial"/>
            </a:endParaRP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И</a:t>
            </a: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зделия </a:t>
            </a:r>
            <a:r>
              <a:rPr lang="ru-RU" sz="2000" b="1" spc="-5" dirty="0">
                <a:solidFill>
                  <a:srgbClr val="00437D"/>
                </a:solidFill>
                <a:latin typeface="Arial"/>
                <a:cs typeface="Arial"/>
              </a:rPr>
              <a:t>находят широкое применение в различных конструкциях с линейным приводом перемещения узлов специального назначения (развертывание антенн, подъем платформ и др.), являясь альтернативой гидравлическим цилиндрам</a:t>
            </a:r>
            <a:r>
              <a:rPr lang="ru-RU" sz="2000" b="1" spc="-5" dirty="0" smtClean="0">
                <a:solidFill>
                  <a:srgbClr val="00437D"/>
                </a:solidFill>
                <a:latin typeface="Arial"/>
                <a:cs typeface="Arial"/>
              </a:rPr>
              <a:t>.</a:t>
            </a:r>
            <a:endParaRPr lang="ru-RU" sz="2000" b="1" spc="-5" dirty="0">
              <a:solidFill>
                <a:srgbClr val="00437D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991" y="3708726"/>
            <a:ext cx="2842853" cy="1872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44221" y="3669551"/>
            <a:ext cx="3909550" cy="1908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48444" y="3708726"/>
            <a:ext cx="3269906" cy="18697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670" y="5693810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Получено заключение о подтверждении производства промышленной продукции на территории РФ в рамках ПП РФ № 719 от 17.07.2015 г.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13" y="3684522"/>
            <a:ext cx="3909550" cy="18771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36" y="3701006"/>
            <a:ext cx="3257214" cy="1877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6" y="3714243"/>
            <a:ext cx="2840026" cy="18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195" y="261440"/>
            <a:ext cx="583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Шариковые Винтовые Передачи (ШВП)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405" y="4648271"/>
            <a:ext cx="11593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10160" algn="just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Метрологическое и специальное оборудование обеспечивает контроль по всем техническим и эксплуатационным характеристикам: обкатка ШВП – стенд С353147; колебания момента холостого хода – стенд С353138; осевая жесткость – стенд С3531 - 37; кинематическая точность –измерительная машина МС 4851, микроскоп ДИП1.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405" y="1093451"/>
            <a:ext cx="626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10160" algn="just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Изготовленные нами ШВП </a:t>
            </a:r>
            <a:r>
              <a:rPr lang="ru-RU" b="1" spc="-5" dirty="0" smtClean="0">
                <a:solidFill>
                  <a:srgbClr val="00437D"/>
                </a:solidFill>
                <a:latin typeface="Arial"/>
                <a:cs typeface="Arial"/>
              </a:rPr>
              <a:t>проходят проверку 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характеристик </a:t>
            </a:r>
            <a:r>
              <a:rPr lang="ru-RU" b="1" spc="-5" dirty="0" smtClean="0">
                <a:solidFill>
                  <a:srgbClr val="00437D"/>
                </a:solidFill>
                <a:latin typeface="Arial"/>
                <a:cs typeface="Arial"/>
              </a:rPr>
              <a:t>на испытательных 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стендах: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405" y="229378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marR="10160" indent="450215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обкаточном;</a:t>
            </a:r>
          </a:p>
          <a:p>
            <a:pPr marL="36000" marR="10160" indent="450215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осевой жёсткости;</a:t>
            </a:r>
          </a:p>
          <a:p>
            <a:pPr marL="36000" marR="10160" indent="450215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холостого хода;</a:t>
            </a:r>
          </a:p>
          <a:p>
            <a:pPr marL="36000" marR="10160" indent="450215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кинематической точности;</a:t>
            </a:r>
          </a:p>
          <a:p>
            <a:pPr marL="36000" marR="10160" indent="450215" algn="just">
              <a:spcBef>
                <a:spcPts val="5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накопленной погрешности с помощью лазерного интерферометра 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Renishaw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20" y="1267307"/>
            <a:ext cx="4625667" cy="30837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41920" y="1260481"/>
            <a:ext cx="4625667" cy="3070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9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195" y="261440"/>
            <a:ext cx="437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Винт-гайка скольжения (ВГС)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69" y="1591361"/>
            <a:ext cx="612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снижает 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коэффициент трения;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высокая чистота поверхности</a:t>
            </a:r>
            <a:r>
              <a:rPr lang="en-US" sz="2200" b="1" spc="-5" dirty="0">
                <a:solidFill>
                  <a:srgbClr val="00437D"/>
                </a:solidFill>
                <a:latin typeface="Arial"/>
                <a:cs typeface="Arial"/>
              </a:rPr>
              <a:t>;</a:t>
            </a:r>
            <a:endParaRPr lang="ru-RU" sz="2200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точность трапецеидальной резьбы</a:t>
            </a:r>
            <a:r>
              <a:rPr lang="en-US" sz="2200" b="1" spc="-5" dirty="0">
                <a:solidFill>
                  <a:srgbClr val="00437D"/>
                </a:solidFill>
                <a:latin typeface="Arial"/>
                <a:cs typeface="Arial"/>
              </a:rPr>
              <a:t>;</a:t>
            </a:r>
            <a:endParaRPr lang="ru-RU" sz="2200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долговечность передачи;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лёгкие усилия перемещения;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высокая осевая жёсткость;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долговечность.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0963" y="1135817"/>
            <a:ext cx="6462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Производимые нами ВГС обеспечивают: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31" y="2324917"/>
            <a:ext cx="2301666" cy="345731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54173" y="2324916"/>
            <a:ext cx="2286782" cy="3457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9" y="4509118"/>
            <a:ext cx="2700301" cy="1800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8840" y="4509118"/>
            <a:ext cx="2703978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70447" y="4509118"/>
            <a:ext cx="2743339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00" y="4509118"/>
            <a:ext cx="2731710" cy="1800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9" y="1757977"/>
            <a:ext cx="2847639" cy="18984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85618" y="1746637"/>
            <a:ext cx="2847640" cy="19097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72" y="4242977"/>
            <a:ext cx="2850152" cy="191400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16029" y="4242977"/>
            <a:ext cx="2850153" cy="1912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1528" y="219017"/>
            <a:ext cx="478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eaLnBrk="1" hangingPunct="1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err="1"/>
              <a:t>Станкоремонтное</a:t>
            </a:r>
            <a:r>
              <a:rPr lang="ru-RU" dirty="0"/>
              <a:t> производство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939" y="1197546"/>
            <a:ext cx="61926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ООО 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Концерн «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», имеющее богатую историю по производству станков с 1983 года, предлагает услуги по ремонту и модернизации металлообрабатывающего оборудования различных производителей и </a:t>
            </a: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марок. 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Проводим работы с установкой ШВП и ВГС собственного изготовления, а также восстанавливаем геометрические параметры и модернизируем электрические системы </a:t>
            </a: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станков. Ответственные 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работы проводятся на нашем собственном производстве, а такие услуги, как 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пусконаладка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 и гарантийное обслуживание, специалисты компании осуществляют на территории заказчика. </a:t>
            </a:r>
          </a:p>
          <a:p>
            <a:pPr marR="10160" indent="450215" algn="just">
              <a:spcBef>
                <a:spcPts val="0"/>
              </a:spcBef>
              <a:tabLst>
                <a:tab pos="104775" algn="l"/>
              </a:tabLst>
            </a:pPr>
            <a:endParaRPr lang="ru-RU" sz="2200" b="1" spc="-5" dirty="0">
              <a:solidFill>
                <a:srgbClr val="00437D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5761" y="26144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http://inmash.info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6382" y="1841688"/>
            <a:ext cx="4425869" cy="39305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15" y="1845618"/>
            <a:ext cx="4399204" cy="39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599" y="219017"/>
            <a:ext cx="497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рулевого управления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974" y="1125538"/>
            <a:ext cx="116672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Механизмы рулевого управления с гидроусилителем для автомобилей УАЗ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С 1985 г. ООО Концерн «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» освоены и введены в серийное производство механизмы рулевого управления для грузовых и легковых автомобилей марки УАЗ. </a:t>
            </a:r>
            <a:endParaRPr lang="ru-RU" sz="2200" b="1" spc="-5" dirty="0" smtClean="0">
              <a:solidFill>
                <a:srgbClr val="00437D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5761" y="261440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http://inmash.info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45459" y="3523715"/>
            <a:ext cx="3150984" cy="31458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96878" y="3509644"/>
            <a:ext cx="3333358" cy="31599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6240" y="3708604"/>
            <a:ext cx="46792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Применение</a:t>
            </a:r>
            <a:r>
              <a:rPr lang="en-US" sz="2200" b="1" spc="-5" dirty="0">
                <a:solidFill>
                  <a:srgbClr val="00437D"/>
                </a:solidFill>
                <a:latin typeface="Arial"/>
                <a:cs typeface="Arial"/>
              </a:rPr>
              <a:t>:</a:t>
            </a:r>
            <a:endParaRPr lang="ru-RU" sz="2200" b="1" spc="-5" dirty="0">
              <a:solidFill>
                <a:srgbClr val="00437D"/>
              </a:solidFill>
              <a:latin typeface="Arial"/>
              <a:cs typeface="Arial"/>
            </a:endParaRP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УАЗ 3160 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Simbir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 – 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УАЗ 31512 и модификации – 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УАЗ 315195 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Hunter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 с </a:t>
            </a:r>
            <a:endParaRPr lang="ru-RU" sz="2200" b="1" spc="-5" dirty="0" smtClean="0">
              <a:solidFill>
                <a:srgbClr val="00437D"/>
              </a:solidFill>
              <a:latin typeface="Arial"/>
              <a:cs typeface="Arial"/>
            </a:endParaRP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дизельным 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двигателем 3М3514</a:t>
            </a:r>
          </a:p>
          <a:p>
            <a:pPr marL="342900" marR="10160" indent="-34290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УАЗ 452 и модификации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974" y="2516597"/>
            <a:ext cx="11545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marR="10160" algn="just">
              <a:spcBef>
                <a:spcPts val="5"/>
              </a:spcBef>
              <a:tabLst>
                <a:tab pos="104775" algn="l"/>
              </a:tabLst>
            </a:pP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Накопленный опыт и технологические возможности позволяют ООО Концерн «</a:t>
            </a:r>
            <a:r>
              <a:rPr lang="ru-RU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b="1" spc="-5" dirty="0">
                <a:solidFill>
                  <a:srgbClr val="00437D"/>
                </a:solidFill>
                <a:latin typeface="Arial"/>
                <a:cs typeface="Arial"/>
              </a:rPr>
              <a:t>» освоить производство аналогичных изделий.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59" y="3530262"/>
            <a:ext cx="3150984" cy="31509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78" y="3530262"/>
            <a:ext cx="3322562" cy="31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195" y="261440"/>
            <a:ext cx="5728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планетарного привода ножа</a:t>
            </a:r>
          </a:p>
        </p:txBody>
      </p:sp>
      <p:pic>
        <p:nvPicPr>
          <p:cNvPr id="5" name="Picture 2" descr="C:\Users\Boss\YandexDisk\ДОКУМЕНТЫ\_ИНМАШ\Письма\лого поменьш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19017"/>
            <a:ext cx="1800200" cy="5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866" y="1197546"/>
            <a:ext cx="62637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ООО Концерн «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Инмаш</a:t>
            </a: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» планирует возобновление производства механизмов планетарного привода ножа (далее – МППН) для обеспечения отечественными комплектующими организаций по ремонту и производству жаток и комбайнов.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Соответствующий узел разработан, а далее модернизирован конструкторской службой предприятия для установки на комбайны и жатки, и не уступает по техническим характеристикам импортным аналогам.</a:t>
            </a:r>
          </a:p>
          <a:p>
            <a:pPr marR="10160" algn="just">
              <a:spcBef>
                <a:spcPts val="0"/>
              </a:spcBef>
              <a:tabLst>
                <a:tab pos="104775" algn="l"/>
              </a:tabLst>
            </a:pPr>
            <a:r>
              <a:rPr lang="ru-RU" sz="2200" b="1" spc="-5" dirty="0">
                <a:solidFill>
                  <a:srgbClr val="00437D"/>
                </a:solidFill>
                <a:latin typeface="Arial"/>
                <a:cs typeface="Arial"/>
              </a:rPr>
              <a:t>Разработка проводилась совместно с одним из крупнейших производителей сельскохозяйственной техники в СНГ ­– компанией «</a:t>
            </a:r>
            <a:r>
              <a:rPr lang="ru-RU" sz="2200" b="1" spc="-5" dirty="0" err="1">
                <a:solidFill>
                  <a:srgbClr val="00437D"/>
                </a:solidFill>
                <a:latin typeface="Arial"/>
                <a:cs typeface="Arial"/>
              </a:rPr>
              <a:t>Гомсельмаш</a:t>
            </a:r>
            <a:r>
              <a:rPr lang="ru-RU" sz="2200" b="1" spc="-5" dirty="0" smtClean="0">
                <a:solidFill>
                  <a:srgbClr val="00437D"/>
                </a:solidFill>
                <a:latin typeface="Arial"/>
                <a:cs typeface="Arial"/>
              </a:rPr>
              <a:t>».</a:t>
            </a:r>
            <a:endParaRPr lang="ru-RU" sz="2200" b="1" spc="-5" dirty="0">
              <a:solidFill>
                <a:srgbClr val="00437D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7747" y="1401728"/>
            <a:ext cx="3896414" cy="51244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6" y="1694789"/>
            <a:ext cx="3704675" cy="43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Лента слайдов 12.12.2018</Template>
  <TotalTime>8981</TotalTime>
  <Words>950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Verdana</vt:lpstr>
      <vt:lpstr>Wingdings</vt:lpstr>
      <vt:lpstr>2_Z_1_Оперативка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Главы РБ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Тыщенко Олег Андреевич</dc:creator>
  <cp:lastModifiedBy>инженерПТО</cp:lastModifiedBy>
  <cp:revision>148</cp:revision>
  <cp:lastPrinted>2020-03-28T08:31:34Z</cp:lastPrinted>
  <dcterms:created xsi:type="dcterms:W3CDTF">2018-12-12T10:36:31Z</dcterms:created>
  <dcterms:modified xsi:type="dcterms:W3CDTF">2021-04-05T07:00:26Z</dcterms:modified>
</cp:coreProperties>
</file>